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91" r:id="rId5"/>
    <p:sldId id="295" r:id="rId6"/>
    <p:sldId id="293" r:id="rId7"/>
    <p:sldId id="290" r:id="rId8"/>
    <p:sldId id="269" r:id="rId9"/>
    <p:sldId id="288" r:id="rId10"/>
    <p:sldId id="289" r:id="rId11"/>
    <p:sldId id="294" r:id="rId12"/>
    <p:sldId id="292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6327" autoAdjust="0"/>
  </p:normalViewPr>
  <p:slideViewPr>
    <p:cSldViewPr showGuides="1">
      <p:cViewPr varScale="1">
        <p:scale>
          <a:sx n="127" d="100"/>
          <a:sy n="127" d="100"/>
        </p:scale>
        <p:origin x="208" y="2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иридов Александр Славьевич" userId="f60a97ca-f20e-495e-8454-b1b68d1850d3" providerId="ADAL" clId="{55B71D4C-6B78-AA42-BBA1-A11DCBEEFE75}"/>
    <pc:docChg chg="modSld">
      <pc:chgData name="Свиридов Александр Славьевич" userId="f60a97ca-f20e-495e-8454-b1b68d1850d3" providerId="ADAL" clId="{55B71D4C-6B78-AA42-BBA1-A11DCBEEFE75}" dt="2020-11-20T11:29:28.322" v="4" actId="20577"/>
      <pc:docMkLst>
        <pc:docMk/>
      </pc:docMkLst>
      <pc:sldChg chg="modSp mod">
        <pc:chgData name="Свиридов Александр Славьевич" userId="f60a97ca-f20e-495e-8454-b1b68d1850d3" providerId="ADAL" clId="{55B71D4C-6B78-AA42-BBA1-A11DCBEEFE75}" dt="2020-11-20T11:29:28.322" v="4" actId="20577"/>
        <pc:sldMkLst>
          <pc:docMk/>
          <pc:sldMk cId="752062971" sldId="291"/>
        </pc:sldMkLst>
        <pc:spChg chg="mod">
          <ac:chgData name="Свиридов Александр Славьевич" userId="f60a97ca-f20e-495e-8454-b1b68d1850d3" providerId="ADAL" clId="{55B71D4C-6B78-AA42-BBA1-A11DCBEEFE75}" dt="2020-11-20T11:29:28.322" v="4" actId="20577"/>
          <ac:spMkLst>
            <pc:docMk/>
            <pc:sldMk cId="752062971" sldId="291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20.11.2020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://www.nshf.sfedu.ru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school.sfed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c1arjr.xn--p1ai/wp-content/themes/mpgu20/images/oop/oop_ic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10" y="752360"/>
            <a:ext cx="1340346" cy="9082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6944" y="669427"/>
            <a:ext cx="10153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Южный федеральный университет - крупнейший научно-образовательный центр Юга России. Университет ведёт свою историю </a:t>
            </a:r>
            <a:r>
              <a:rPr lang="ru-RU" b="1" dirty="0"/>
              <a:t>с 1915 г.</a:t>
            </a:r>
            <a:r>
              <a:rPr lang="ru-RU" dirty="0"/>
              <a:t>, когда в г. Ростов-на-Дону переехал Императорский Варшавский университет.</a:t>
            </a:r>
            <a:endParaRPr lang="ru-RU" b="1" dirty="0"/>
          </a:p>
        </p:txBody>
      </p:sp>
      <p:pic>
        <p:nvPicPr>
          <p:cNvPr id="4104" name="Picture 8" descr="http://xn--c1arjr.xn--p1ai/wp-content/themes/mpgu20/images/oop/oop_icon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03" y="4437112"/>
            <a:ext cx="1224136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17948" y="1806786"/>
            <a:ext cx="9865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Филиал в г. Новошахтинске образован 12 мая 2000 года. 26 декабря 2006 года вошёл в состав государственного образовательного учреждения высшего образования «Южный федеральный университет». В этом году </a:t>
            </a:r>
            <a:r>
              <a:rPr lang="ru-RU"/>
              <a:t>филиалу исполнилось </a:t>
            </a:r>
            <a:r>
              <a:rPr lang="ru-RU" b="1" dirty="0"/>
              <a:t>20 лет</a:t>
            </a:r>
            <a:r>
              <a:rPr lang="ru-RU" dirty="0"/>
              <a:t>.</a:t>
            </a:r>
            <a:endParaRPr lang="ru-RU" b="1" dirty="0"/>
          </a:p>
        </p:txBody>
      </p:sp>
      <p:pic>
        <p:nvPicPr>
          <p:cNvPr id="4106" name="Picture 10" descr="http://xn--c1arjr.xn--p1ai/wp-content/themes/mpgu20/images/oop/oop_icon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020" y="2079340"/>
            <a:ext cx="1368152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17948" y="4129298"/>
            <a:ext cx="9937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Филиал ЮФУ в г. Новошахтинске зарекомендовал себя как стабильное высшее учебное заведение, обладающее достаточным потенциалом для реализации образовательных программ, способных эффективно реагировать на изменяющиеся потребности социума.</a:t>
            </a:r>
          </a:p>
          <a:p>
            <a:pPr algn="ctr"/>
            <a:r>
              <a:rPr lang="ru-RU" b="1" dirty="0"/>
              <a:t>Филиал обладает бессрочной лицензией и государственной аккредитацией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820" y="167585"/>
            <a:ext cx="1091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Филиал ЮФУ в г. Новошахтинске </a:t>
            </a:r>
          </a:p>
        </p:txBody>
      </p:sp>
    </p:spTree>
    <p:extLst>
      <p:ext uri="{BB962C8B-B14F-4D97-AF65-F5344CB8AC3E}">
        <p14:creationId xmlns:p14="http://schemas.microsoft.com/office/powerpoint/2010/main" val="752062971"/>
      </p:ext>
    </p:extLst>
  </p:cSld>
  <p:clrMapOvr>
    <a:masterClrMapping/>
  </p:clrMapOvr>
  <p:transition spd="slow" advTm="6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76200"/>
            <a:ext cx="10715625" cy="709613"/>
          </a:xfrm>
        </p:spPr>
        <p:txBody>
          <a:bodyPr>
            <a:normAutofit fontScale="90000"/>
          </a:bodyPr>
          <a:lstStyle/>
          <a:p>
            <a:pPr algn="ctr" defTabSz="1218987" eaLnBrk="1" fontAlgn="auto" hangingPunct="1">
              <a:spcAft>
                <a:spcPts val="0"/>
              </a:spcAft>
              <a:defRPr/>
            </a:pPr>
            <a:r>
              <a:rPr lang="ru-RU" dirty="0"/>
              <a:t>Преимущества обучения в НШФ ЮФУ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7838" y="765175"/>
            <a:ext cx="11144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850" y="1773238"/>
            <a:ext cx="11144250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850" y="3071813"/>
            <a:ext cx="1114425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850" y="4214813"/>
            <a:ext cx="11144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0850" y="5072063"/>
            <a:ext cx="11144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1593850" y="1700213"/>
            <a:ext cx="985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entury Gothic" pitchFamily="34" charset="0"/>
              </a:rPr>
              <a:t>Стипендиальный фонд Южного федерального университета — один из самых больших среди вузов РФ в регионе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1665288" y="3143250"/>
            <a:ext cx="99298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300" b="1">
                <a:solidFill>
                  <a:schemeClr val="bg1"/>
                </a:solidFill>
                <a:latin typeface="Century Gothic" pitchFamily="34" charset="0"/>
              </a:rPr>
              <a:t>Возможность познакомиться со своим будущим работодателем</a:t>
            </a:r>
            <a:r>
              <a:rPr lang="ru-RU" sz="2300" b="1">
                <a:latin typeface="Century Gothic" pitchFamily="34" charset="0"/>
              </a:rPr>
              <a:t>.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1665288" y="4286250"/>
            <a:ext cx="957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entury Gothic" pitchFamily="34" charset="0"/>
              </a:rPr>
              <a:t>Проектное обучение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1665288" y="5072063"/>
            <a:ext cx="97869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300" b="1">
                <a:solidFill>
                  <a:schemeClr val="bg1"/>
                </a:solidFill>
                <a:latin typeface="Century Gothic" pitchFamily="34" charset="0"/>
              </a:rPr>
              <a:t>Возможность международной академическая мобильности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796" y="1988840"/>
            <a:ext cx="928694" cy="62468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303" name="TextBox 16"/>
          <p:cNvSpPr txBox="1">
            <a:spLocks noChangeArrowheads="1"/>
          </p:cNvSpPr>
          <p:nvPr/>
        </p:nvSpPr>
        <p:spPr bwMode="auto">
          <a:xfrm>
            <a:off x="1522413" y="928688"/>
            <a:ext cx="985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b="1">
                <a:solidFill>
                  <a:schemeClr val="bg1"/>
                </a:solidFill>
                <a:latin typeface="Century Gothic" pitchFamily="34" charset="0"/>
              </a:rPr>
              <a:t>ДИПЛОМ ЮФУ, статус федерального университета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248" y="3214686"/>
            <a:ext cx="928694" cy="64294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522248" y="1071546"/>
            <a:ext cx="928694" cy="67369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450850" y="5857875"/>
            <a:ext cx="111442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11" name="TextBox 21"/>
          <p:cNvSpPr txBox="1">
            <a:spLocks noChangeArrowheads="1"/>
          </p:cNvSpPr>
          <p:nvPr/>
        </p:nvSpPr>
        <p:spPr bwMode="auto">
          <a:xfrm>
            <a:off x="1665288" y="5857875"/>
            <a:ext cx="9786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entury Gothic" pitchFamily="34" charset="0"/>
              </a:rPr>
              <a:t>В ЮФУ собственные базы практик и отдыха, предоставляется возможность военного обучения 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686" y="4286256"/>
            <a:ext cx="857256" cy="535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Картинки по запросу академическая мобильнос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562" y="5072074"/>
            <a:ext cx="714380" cy="643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Картинки по запросу отдых нарисованные человеч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248" y="5929330"/>
            <a:ext cx="1000132" cy="642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83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c1arjr.xn--p1ai/wp-content/themes/mpgu20/images/oop/oop_ic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10" y="1000108"/>
            <a:ext cx="1340346" cy="908298"/>
          </a:xfrm>
          <a:prstGeom prst="rect">
            <a:avLst/>
          </a:prstGeom>
          <a:noFill/>
        </p:spPr>
      </p:pic>
      <p:pic>
        <p:nvPicPr>
          <p:cNvPr id="4102" name="Picture 6" descr="http://xn--c1arjr.xn--p1ai/wp-content/themes/mpgu20/images/oop/oop_icon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20" y="1772816"/>
            <a:ext cx="1080120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45940" y="1916832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Форма обучения</a:t>
            </a:r>
          </a:p>
          <a:p>
            <a:r>
              <a:rPr lang="ru-RU" b="1" dirty="0"/>
              <a:t>Очная, Заочная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7948" y="1007128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Квалификация (степень)</a:t>
            </a:r>
          </a:p>
          <a:p>
            <a:r>
              <a:rPr lang="ru-RU" b="1" dirty="0"/>
              <a:t>Бакалавр</a:t>
            </a:r>
          </a:p>
        </p:txBody>
      </p:sp>
      <p:pic>
        <p:nvPicPr>
          <p:cNvPr id="4104" name="Picture 8" descr="http://xn--c1arjr.xn--p1ai/wp-content/themes/mpgu20/images/oop/oop_icon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12" y="3429000"/>
            <a:ext cx="1224136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17948" y="3068960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Вступительные испытания: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русский язык - 50 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математика – 50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информатика и ИКТ – 50</a:t>
            </a:r>
          </a:p>
          <a:p>
            <a:r>
              <a:rPr lang="ru-RU" b="1" dirty="0"/>
              <a:t>или физика (50)</a:t>
            </a:r>
          </a:p>
        </p:txBody>
      </p:sp>
      <p:pic>
        <p:nvPicPr>
          <p:cNvPr id="4106" name="Picture 10" descr="http://xn--c1arjr.xn--p1ai/wp-content/themes/mpgu20/images/oop/oop_icon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10" y="5286388"/>
            <a:ext cx="1368152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89956" y="5013176"/>
            <a:ext cx="3310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Срок освоения</a:t>
            </a:r>
          </a:p>
          <a:p>
            <a:r>
              <a:rPr lang="ru-RU" b="1" dirty="0"/>
              <a:t>4 года – очная</a:t>
            </a:r>
          </a:p>
          <a:p>
            <a:r>
              <a:rPr lang="ru-RU" b="1" dirty="0"/>
              <a:t>5 лет – заочная форма обучения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820" y="167585"/>
            <a:ext cx="1091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09.03.01 Информатика и вычислительная техника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42483" y="660028"/>
            <a:ext cx="52565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Трудоустройство</a:t>
            </a:r>
          </a:p>
          <a:p>
            <a:pPr indent="-342900" algn="just">
              <a:buFont typeface="Wingdings" pitchFamily="2" charset="2"/>
              <a:buChar char="§"/>
            </a:pPr>
            <a:r>
              <a:rPr lang="ru-RU" b="1" i="1" dirty="0"/>
              <a:t>Ведущие российские и зарубежные компании разработки и эксплуатации аппаратного и программного обеспечения</a:t>
            </a:r>
            <a:r>
              <a:rPr lang="ru-RU" b="1" dirty="0"/>
              <a:t>;</a:t>
            </a:r>
          </a:p>
          <a:p>
            <a:pPr indent="-342900" algn="just">
              <a:buFont typeface="Wingdings" pitchFamily="2" charset="2"/>
              <a:buChar char="§"/>
            </a:pPr>
            <a:r>
              <a:rPr lang="ru-RU" b="1" i="1" dirty="0"/>
              <a:t>Центры разработки и научно-исследовательские центры транснациональных компаний</a:t>
            </a:r>
            <a:r>
              <a:rPr lang="ru-RU" b="1" dirty="0"/>
              <a:t>;</a:t>
            </a:r>
          </a:p>
          <a:p>
            <a:pPr indent="-342900" algn="just">
              <a:buFont typeface="Wingdings" pitchFamily="2" charset="2"/>
              <a:buChar char="§"/>
            </a:pPr>
            <a:r>
              <a:rPr lang="ru-RU" b="1" i="1" dirty="0"/>
              <a:t>Компании-системные интеграторы и ИT-департаменты крупных российских компаний и государственных структур.</a:t>
            </a:r>
            <a:endParaRPr lang="ru-RU" sz="2100" b="1" dirty="0"/>
          </a:p>
        </p:txBody>
      </p:sp>
      <p:pic>
        <p:nvPicPr>
          <p:cNvPr id="1026" name="Picture 2" descr="Картинки по запросу компьютеры и сети">
            <a:extLst>
              <a:ext uri="{FF2B5EF4-FFF2-40B4-BE49-F238E27FC236}">
                <a16:creationId xmlns:a16="http://schemas.microsoft.com/office/drawing/2014/main" id="{204193D4-70E7-43E7-84AE-A7AFFA7D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90" y="1454257"/>
            <a:ext cx="2212165" cy="10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85252"/>
      </p:ext>
    </p:extLst>
  </p:cSld>
  <p:clrMapOvr>
    <a:masterClrMapping/>
  </p:clrMapOvr>
  <p:transition spd="slow" advTm="6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c1arjr.xn--p1ai/wp-content/themes/mpgu20/images/oop/oop_ic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10" y="1000108"/>
            <a:ext cx="1340346" cy="908298"/>
          </a:xfrm>
          <a:prstGeom prst="rect">
            <a:avLst/>
          </a:prstGeom>
          <a:noFill/>
        </p:spPr>
      </p:pic>
      <p:pic>
        <p:nvPicPr>
          <p:cNvPr id="4102" name="Picture 6" descr="http://xn--c1arjr.xn--p1ai/wp-content/themes/mpgu20/images/oop/oop_icon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20" y="1772816"/>
            <a:ext cx="1080120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45940" y="1916832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Форма обучения</a:t>
            </a:r>
          </a:p>
          <a:p>
            <a:r>
              <a:rPr lang="ru-RU" b="1" dirty="0"/>
              <a:t>Заочная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1008" y="1000108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Квалификация (степень)</a:t>
            </a:r>
          </a:p>
          <a:p>
            <a:r>
              <a:rPr lang="ru-RU" b="1" dirty="0"/>
              <a:t>Бакалавр</a:t>
            </a:r>
          </a:p>
        </p:txBody>
      </p:sp>
      <p:pic>
        <p:nvPicPr>
          <p:cNvPr id="4104" name="Picture 8" descr="http://xn--c1arjr.xn--p1ai/wp-content/themes/mpgu20/images/oop/oop_icon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12" y="3429000"/>
            <a:ext cx="1224136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17948" y="2852936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Вступительные испытания: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русский язык - 50 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математика - 50 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обществознание – 50</a:t>
            </a:r>
          </a:p>
          <a:p>
            <a:r>
              <a:rPr lang="ru-RU" b="1" dirty="0"/>
              <a:t>или история - 50</a:t>
            </a:r>
          </a:p>
        </p:txBody>
      </p:sp>
      <p:pic>
        <p:nvPicPr>
          <p:cNvPr id="4106" name="Picture 10" descr="http://xn--c1arjr.xn--p1ai/wp-content/themes/mpgu20/images/oop/oop_icon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10" y="5286388"/>
            <a:ext cx="1368152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13977" y="5370299"/>
            <a:ext cx="3310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Срок освоения</a:t>
            </a:r>
          </a:p>
          <a:p>
            <a:r>
              <a:rPr lang="ru-RU" b="1" dirty="0"/>
              <a:t>5 лет – заочная форма обучения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6448" y="167585"/>
            <a:ext cx="1050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38.03.02 Менеджмент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42483" y="660028"/>
            <a:ext cx="52565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Трудоустройство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sz="2100" b="1" i="1" dirty="0"/>
              <a:t>Государственные</a:t>
            </a:r>
            <a:r>
              <a:rPr lang="ru-RU" sz="2100" b="1" dirty="0"/>
              <a:t> учреждения, занимающиеся экономическими проблемами (Министерство финансов, Центральный банк);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sz="2100" b="1" i="1" dirty="0"/>
              <a:t>Предприятия</a:t>
            </a:r>
            <a:r>
              <a:rPr lang="ru-RU" sz="2100" b="1" dirty="0"/>
              <a:t> промышленной, </a:t>
            </a:r>
            <a:r>
              <a:rPr lang="ru-RU" sz="2100" b="1" i="1" dirty="0"/>
              <a:t>аграрной </a:t>
            </a:r>
            <a:r>
              <a:rPr lang="ru-RU" sz="2100" b="1" dirty="0"/>
              <a:t>отрасли;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b="1" i="1" dirty="0"/>
              <a:t>О</a:t>
            </a:r>
            <a:r>
              <a:rPr lang="ru-RU" sz="2100" b="1" i="1" dirty="0"/>
              <a:t>бразовательные</a:t>
            </a:r>
            <a:r>
              <a:rPr lang="ru-RU" sz="2100" b="1" dirty="0"/>
              <a:t> учреждения (преподавательская деятельность);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sz="2100" b="1" i="1" dirty="0"/>
              <a:t>Гостиничный</a:t>
            </a:r>
            <a:r>
              <a:rPr lang="ru-RU" sz="2100" b="1" dirty="0"/>
              <a:t> и ресторанный бизнес;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sz="2100" b="1" i="1" dirty="0"/>
              <a:t>Организации</a:t>
            </a:r>
            <a:r>
              <a:rPr lang="ru-RU" sz="2100" b="1" dirty="0"/>
              <a:t> и предприятия малого, среднего и крупного бизнеса;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sz="2100" b="1" i="1" dirty="0"/>
              <a:t>Финансовые</a:t>
            </a:r>
            <a:r>
              <a:rPr lang="ru-RU" sz="2100" b="1" dirty="0"/>
              <a:t> организации (банки, налоговые инспекции, пенсионные </a:t>
            </a:r>
            <a:r>
              <a:rPr lang="ru-RU" sz="2100" b="1" i="1" dirty="0"/>
              <a:t>Фонды</a:t>
            </a:r>
            <a:r>
              <a:rPr lang="ru-RU" sz="2100" b="1" dirty="0"/>
              <a:t>, страховые агентства); </a:t>
            </a:r>
          </a:p>
          <a:p>
            <a:pPr indent="-342900">
              <a:buFont typeface="Wingdings" pitchFamily="2" charset="2"/>
              <a:buChar char="§"/>
            </a:pPr>
            <a:r>
              <a:rPr lang="ru-RU" sz="2100" b="1" i="1" dirty="0"/>
              <a:t>Научно</a:t>
            </a:r>
            <a:r>
              <a:rPr lang="ru-RU" sz="2100" b="1" dirty="0"/>
              <a:t>-исследовательские институты, Академия наук.</a:t>
            </a:r>
            <a:endParaRPr lang="ru-RU" sz="2000" b="1" dirty="0"/>
          </a:p>
        </p:txBody>
      </p:sp>
      <p:pic>
        <p:nvPicPr>
          <p:cNvPr id="2050" name="Picture 2" descr="https://go2.imgsmail.ru/imgpreview?key=380fb7b363838107&amp;mb=imgdb_preview_4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2352" y="1832851"/>
            <a:ext cx="1752228" cy="1278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053147"/>
      </p:ext>
    </p:extLst>
  </p:cSld>
  <p:clrMapOvr>
    <a:masterClrMapping/>
  </p:clrMapOvr>
  <p:transition spd="slow" advTm="6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c1arjr.xn--p1ai/wp-content/themes/mpgu20/images/oop/oop_ic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86" y="1357298"/>
            <a:ext cx="1340346" cy="908298"/>
          </a:xfrm>
          <a:prstGeom prst="rect">
            <a:avLst/>
          </a:prstGeom>
          <a:noFill/>
        </p:spPr>
      </p:pic>
      <p:pic>
        <p:nvPicPr>
          <p:cNvPr id="4102" name="Picture 6" descr="http://xn--c1arjr.xn--p1ai/wp-content/themes/mpgu20/images/oop/oop_icon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24" y="2354755"/>
            <a:ext cx="1080120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35473" y="2452827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Форма обучения</a:t>
            </a:r>
          </a:p>
          <a:p>
            <a:r>
              <a:rPr lang="ru-RU" b="1" dirty="0"/>
              <a:t>Очная   Заочная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22446" y="1500174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Квалификация (степень)</a:t>
            </a:r>
          </a:p>
          <a:p>
            <a:r>
              <a:rPr lang="ru-RU" b="1" dirty="0"/>
              <a:t>Бакалавр</a:t>
            </a:r>
          </a:p>
        </p:txBody>
      </p:sp>
      <p:pic>
        <p:nvPicPr>
          <p:cNvPr id="4104" name="Picture 8" descr="http://xn--c1arjr.xn--p1ai/wp-content/themes/mpgu20/images/oop/oop_icon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562" y="4643446"/>
            <a:ext cx="1224136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78830" y="3465000"/>
            <a:ext cx="4691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Вступительные испытания: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обществознание (50)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русский язык (50)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математика  (50)</a:t>
            </a:r>
          </a:p>
          <a:p>
            <a:r>
              <a:rPr lang="ru-RU" b="1" dirty="0"/>
              <a:t>или иностранный язык (50),</a:t>
            </a:r>
          </a:p>
          <a:p>
            <a:r>
              <a:rPr lang="ru-RU" b="1" dirty="0"/>
              <a:t>или история (50),</a:t>
            </a:r>
          </a:p>
          <a:p>
            <a:r>
              <a:rPr lang="ru-RU" b="1" dirty="0"/>
              <a:t>если на базе СПО или ВО -педагогика и методики НО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4106" name="Picture 10" descr="http://xn--c1arjr.xn--p1ai/wp-content/themes/mpgu20/images/oop/oop_icon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2" y="1500174"/>
            <a:ext cx="1368152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094676" y="1285860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Срок освоения</a:t>
            </a:r>
          </a:p>
          <a:p>
            <a:r>
              <a:rPr lang="ru-RU" b="1" dirty="0"/>
              <a:t>4 года – очная форма обучения</a:t>
            </a:r>
          </a:p>
          <a:p>
            <a:r>
              <a:rPr lang="ru-RU" b="1" dirty="0"/>
              <a:t>5 лет – заочная форма обучения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94676" y="3214686"/>
            <a:ext cx="40941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Трудоустройство – 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общеобразовательные школы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учреждения дополнительного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творческие образовательные центры</a:t>
            </a:r>
          </a:p>
        </p:txBody>
      </p:sp>
      <p:pic>
        <p:nvPicPr>
          <p:cNvPr id="21506" name="Picture 2" descr="https://avatars.mds.yandex.net/get-zen_doc/49107/pub_5d81df8343fdc000adb1fc9b_5d81e8704e057700aee12acc/scale_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4412" y="3429000"/>
            <a:ext cx="1928826" cy="19288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50876" y="214290"/>
            <a:ext cx="1035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44.03.01 Педагогическое образование, </a:t>
            </a:r>
          </a:p>
          <a:p>
            <a:pPr algn="ctr"/>
            <a:r>
              <a:rPr lang="ru-RU" b="1" dirty="0"/>
              <a:t>профиль «Начальное образование» 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p:transition spd="slow" advTm="6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c1arjr.xn--p1ai/wp-content/themes/mpgu20/images/oop/oop_ic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24" y="1571612"/>
            <a:ext cx="1340346" cy="908298"/>
          </a:xfrm>
          <a:prstGeom prst="rect">
            <a:avLst/>
          </a:prstGeom>
          <a:noFill/>
        </p:spPr>
      </p:pic>
      <p:pic>
        <p:nvPicPr>
          <p:cNvPr id="4102" name="Picture 6" descr="http://xn--c1arjr.xn--p1ai/wp-content/themes/mpgu20/images/oop/oop_icon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70" y="2398232"/>
            <a:ext cx="1080120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5470" y="2507122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Форма обучения</a:t>
            </a:r>
          </a:p>
          <a:p>
            <a:r>
              <a:rPr lang="ru-RU" b="1" dirty="0"/>
              <a:t>Очная</a:t>
            </a:r>
          </a:p>
          <a:p>
            <a:r>
              <a:rPr lang="ru-RU" b="1" dirty="0"/>
              <a:t>Заочная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3884" y="1571612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Квалификация (степень)</a:t>
            </a:r>
          </a:p>
          <a:p>
            <a:r>
              <a:rPr lang="ru-RU" b="1" dirty="0"/>
              <a:t>Бакалавр</a:t>
            </a:r>
          </a:p>
        </p:txBody>
      </p:sp>
      <p:pic>
        <p:nvPicPr>
          <p:cNvPr id="4104" name="Picture 8" descr="http://xn--c1arjr.xn--p1ai/wp-content/themes/mpgu20/images/oop/oop_icon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229" y="4536289"/>
            <a:ext cx="1224136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93884" y="3742383"/>
            <a:ext cx="4936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Вступительные испытания: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обществознание (50)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русский язык (50)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математика  (50)</a:t>
            </a:r>
          </a:p>
          <a:p>
            <a:r>
              <a:rPr lang="ru-RU" b="1" dirty="0"/>
              <a:t>или иностранный язык (50),</a:t>
            </a:r>
          </a:p>
          <a:p>
            <a:r>
              <a:rPr lang="ru-RU" b="1" dirty="0"/>
              <a:t>или история (50),</a:t>
            </a:r>
          </a:p>
          <a:p>
            <a:r>
              <a:rPr lang="ru-RU" b="1" dirty="0"/>
              <a:t>если на базе СПО или ВО –дошкольная педагогика</a:t>
            </a:r>
          </a:p>
          <a:p>
            <a:br>
              <a:rPr lang="ru-RU" b="1" dirty="0"/>
            </a:br>
            <a:endParaRPr lang="ru-RU" b="1" dirty="0"/>
          </a:p>
          <a:p>
            <a:endParaRPr lang="ru-RU" b="1" dirty="0"/>
          </a:p>
        </p:txBody>
      </p:sp>
      <p:pic>
        <p:nvPicPr>
          <p:cNvPr id="4106" name="Picture 10" descr="http://xn--c1arjr.xn--p1ai/wp-content/themes/mpgu20/images/oop/oop_icon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3040" y="1857364"/>
            <a:ext cx="1368152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023238" y="1428736"/>
            <a:ext cx="3310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Срок освоения</a:t>
            </a:r>
          </a:p>
          <a:p>
            <a:r>
              <a:rPr lang="ru-RU" b="1" dirty="0"/>
              <a:t>4 года – очная форма обучения</a:t>
            </a:r>
          </a:p>
          <a:p>
            <a:r>
              <a:rPr lang="ru-RU" b="1" dirty="0"/>
              <a:t>5 лет – заочная форма обучения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5190" y="285728"/>
            <a:ext cx="1050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44.03.01 Педагогическое образование,</a:t>
            </a:r>
          </a:p>
          <a:p>
            <a:pPr algn="ctr"/>
            <a:r>
              <a:rPr lang="ru-RU" b="1" dirty="0"/>
              <a:t>профиль «Дошкольное образование»</a:t>
            </a:r>
          </a:p>
        </p:txBody>
      </p:sp>
      <p:pic>
        <p:nvPicPr>
          <p:cNvPr id="15" name="Picture 2" descr="https://avatars.mds.yandex.net/get-zen_doc/49107/pub_5d81df8343fdc000adb1fc9b_5d81e8704e057700aee12acc/scale_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7288" y="3571876"/>
            <a:ext cx="1928826" cy="19288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094676" y="3571876"/>
            <a:ext cx="44497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Трудоустройство</a:t>
            </a:r>
          </a:p>
          <a:p>
            <a:r>
              <a:rPr lang="ru-RU" b="1" dirty="0"/>
              <a:t>воспитатель </a:t>
            </a:r>
          </a:p>
          <a:p>
            <a:r>
              <a:rPr lang="ru-RU" b="1" dirty="0"/>
              <a:t>педагог дополнительного образования </a:t>
            </a:r>
          </a:p>
          <a:p>
            <a:r>
              <a:rPr lang="ru-RU" b="1" dirty="0"/>
              <a:t>руководитель кружковой </a:t>
            </a:r>
          </a:p>
          <a:p>
            <a:r>
              <a:rPr lang="ru-RU" b="1" dirty="0"/>
              <a:t>и клубной работой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p:transition spd="slow" advTm="6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c1arjr.xn--p1ai/wp-content/themes/mpgu20/images/oop/oop_ic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48" y="1000108"/>
            <a:ext cx="1340346" cy="908298"/>
          </a:xfrm>
          <a:prstGeom prst="rect">
            <a:avLst/>
          </a:prstGeom>
          <a:noFill/>
        </p:spPr>
      </p:pic>
      <p:pic>
        <p:nvPicPr>
          <p:cNvPr id="4102" name="Picture 6" descr="http://xn--c1arjr.xn--p1ai/wp-content/themes/mpgu20/images/oop/oop_icon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61" y="1847104"/>
            <a:ext cx="1080120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67654" y="1942919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Форма обучения</a:t>
            </a:r>
          </a:p>
          <a:p>
            <a:r>
              <a:rPr lang="ru-RU" b="1" dirty="0"/>
              <a:t>Очная</a:t>
            </a:r>
          </a:p>
          <a:p>
            <a:r>
              <a:rPr lang="ru-RU" b="1" dirty="0"/>
              <a:t>Заочная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1008" y="1000108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Квалификация (степень)</a:t>
            </a:r>
          </a:p>
          <a:p>
            <a:r>
              <a:rPr lang="ru-RU" b="1" dirty="0"/>
              <a:t>Бакалавр</a:t>
            </a:r>
          </a:p>
        </p:txBody>
      </p:sp>
      <p:pic>
        <p:nvPicPr>
          <p:cNvPr id="4104" name="Picture 8" descr="http://xn--c1arjr.xn--p1ai/wp-content/themes/mpgu20/images/oop/oop_icon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24" y="3643314"/>
            <a:ext cx="1224136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51008" y="3143248"/>
            <a:ext cx="45754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Вступительные испытания: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история  (50)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русский язык (50)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обществознание (50)</a:t>
            </a:r>
          </a:p>
          <a:p>
            <a:r>
              <a:rPr lang="ru-RU" b="1" dirty="0"/>
              <a:t>или иностранный язык (50)</a:t>
            </a:r>
            <a:br>
              <a:rPr lang="ru-RU" b="1" dirty="0"/>
            </a:br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4106" name="Picture 10" descr="http://xn--c1arjr.xn--p1ai/wp-content/themes/mpgu20/images/oop/oop_icon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10" y="5286388"/>
            <a:ext cx="1368152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22446" y="5429264"/>
            <a:ext cx="536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Срок освоения</a:t>
            </a:r>
          </a:p>
          <a:p>
            <a:r>
              <a:rPr lang="ru-RU" b="1" dirty="0"/>
              <a:t>4 года – очная форма обучения</a:t>
            </a:r>
          </a:p>
          <a:p>
            <a:r>
              <a:rPr lang="ru-RU" b="1" dirty="0"/>
              <a:t>5 лет – заочная форма обучения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5190" y="285728"/>
            <a:ext cx="10501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39.03.02 Социальная работа</a:t>
            </a:r>
          </a:p>
        </p:txBody>
      </p:sp>
      <p:pic>
        <p:nvPicPr>
          <p:cNvPr id="15" name="Picture 2" descr="https://avatars.mds.yandex.net/get-zen_doc/49107/pub_5d81df8343fdc000adb1fc9b_5d81e8704e057700aee12acc/scale_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8660" y="1071546"/>
            <a:ext cx="1928826" cy="19288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808924" y="857232"/>
            <a:ext cx="43799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Трудоустройство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Управление Пенсионного фонда РФ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Центр занятости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Управление социальной защиты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МФЦ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Страховая компания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Социально-реабилитационный центр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Центр социального обслуживания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Уголовно-исполнительная инспекция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p:transition spd="slow" advTm="6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xn--c1arjr.xn--p1ai/wp-content/themes/mpgu20/images/oop/oop_ico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42" y="524989"/>
            <a:ext cx="1080120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5038" y="980373"/>
            <a:ext cx="9976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Начало приёма документов – </a:t>
            </a:r>
            <a:r>
              <a:rPr lang="ru-RU" b="1" dirty="0"/>
              <a:t>19 июня 2021 г.</a:t>
            </a:r>
          </a:p>
        </p:txBody>
      </p:sp>
      <p:pic>
        <p:nvPicPr>
          <p:cNvPr id="4104" name="Picture 8" descr="http://xn--c1arjr.xn--p1ai/wp-content/themes/mpgu20/images/oop/oop_icon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10" y="5261441"/>
            <a:ext cx="1224136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55038" y="2276872"/>
            <a:ext cx="10120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Приём на обучение по </a:t>
            </a:r>
            <a:r>
              <a:rPr lang="ru-RU" b="1" dirty="0"/>
              <a:t>очной и заочной формам обучения</a:t>
            </a:r>
            <a:r>
              <a:rPr lang="ru-RU" dirty="0"/>
              <a:t>.</a:t>
            </a:r>
          </a:p>
          <a:p>
            <a:r>
              <a:rPr lang="ru-RU" dirty="0"/>
              <a:t>Приём на обучение на </a:t>
            </a:r>
            <a:r>
              <a:rPr lang="ru-RU" b="1" dirty="0"/>
              <a:t>бюджетной и договорной основах.</a:t>
            </a:r>
          </a:p>
        </p:txBody>
      </p:sp>
      <p:pic>
        <p:nvPicPr>
          <p:cNvPr id="4106" name="Picture 10" descr="http://xn--c1arjr.xn--p1ai/wp-content/themes/mpgu20/images/oop/oop_icon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426" y="3546084"/>
            <a:ext cx="1368152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38742" y="5160687"/>
            <a:ext cx="980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Контактная информация:</a:t>
            </a:r>
          </a:p>
          <a:p>
            <a:r>
              <a:rPr lang="ru-RU" dirty="0"/>
              <a:t>346900, г. Новошахтинск, ул.40 лет Октября, 4</a:t>
            </a:r>
          </a:p>
          <a:p>
            <a:r>
              <a:rPr lang="en-US" dirty="0">
                <a:hlinkClick r:id="rId5"/>
              </a:rPr>
              <a:t>http://www.nshf.sfedu.ru/</a:t>
            </a:r>
            <a:endParaRPr lang="ru-RU" dirty="0"/>
          </a:p>
          <a:p>
            <a:r>
              <a:rPr lang="ru-RU" b="1" dirty="0"/>
              <a:t>8(863-69) 2-42-45, 2-33-24, 2-34-43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5190" y="188640"/>
            <a:ext cx="10501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Работа приёмной комиссии</a:t>
            </a:r>
          </a:p>
        </p:txBody>
      </p:sp>
      <p:pic>
        <p:nvPicPr>
          <p:cNvPr id="14" name="Picture 2" descr="http://xn--c1arjr.xn--p1ai/wp-content/themes/mpgu20/images/oop/oop_icon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705" y="2199571"/>
            <a:ext cx="1340346" cy="9082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5038" y="3546084"/>
            <a:ext cx="9976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Поступающий на обучение по программам </a:t>
            </a:r>
            <a:r>
              <a:rPr lang="ru-RU" dirty="0" err="1"/>
              <a:t>бакалавриата</a:t>
            </a:r>
            <a:r>
              <a:rPr lang="ru-RU" dirty="0"/>
              <a:t> вправе подать заявление (заявления) о приеме на 3 направления подготовки и (или) специальности.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442304345"/>
      </p:ext>
    </p:extLst>
  </p:cSld>
  <p:clrMapOvr>
    <a:masterClrMapping/>
  </p:clrMapOvr>
  <p:transition spd="slow" advTm="6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c1arjr.xn--p1ai/wp-content/themes/mpgu20/images/oop/oop_ic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48" y="1000108"/>
            <a:ext cx="1340346" cy="908298"/>
          </a:xfrm>
          <a:prstGeom prst="rect">
            <a:avLst/>
          </a:prstGeom>
          <a:noFill/>
        </p:spPr>
      </p:pic>
      <p:pic>
        <p:nvPicPr>
          <p:cNvPr id="4102" name="Picture 6" descr="http://xn--c1arjr.xn--p1ai/wp-content/themes/mpgu20/images/oop/oop_icon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24" y="2071678"/>
            <a:ext cx="1080120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79570" y="2214554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Мероприятия, Олимпиады,</a:t>
            </a:r>
          </a:p>
          <a:p>
            <a:r>
              <a:rPr lang="ru-RU" b="1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1008" y="1000108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https://school.sfedu.ru/</a:t>
            </a:r>
            <a:endParaRPr lang="ru-RU" b="1" dirty="0"/>
          </a:p>
        </p:txBody>
      </p:sp>
      <p:pic>
        <p:nvPicPr>
          <p:cNvPr id="4104" name="Picture 8" descr="http://xn--c1arjr.xn--p1ai/wp-content/themes/mpgu20/images/oop/oop_icon_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24" y="3643314"/>
            <a:ext cx="1224136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51008" y="3143248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b="1" dirty="0"/>
          </a:p>
        </p:txBody>
      </p:sp>
      <p:pic>
        <p:nvPicPr>
          <p:cNvPr id="4106" name="Picture 10" descr="http://xn--c1arjr.xn--p1ai/wp-content/themes/mpgu20/images/oop/oop_icon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10" y="5286388"/>
            <a:ext cx="1368152" cy="13681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65190" y="285728"/>
            <a:ext cx="10501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Кандидат в студенты</a:t>
            </a:r>
          </a:p>
        </p:txBody>
      </p:sp>
      <p:pic>
        <p:nvPicPr>
          <p:cNvPr id="15" name="Picture 2" descr="https://avatars.mds.yandex.net/get-zen_doc/49107/pub_5d81df8343fdc000adb1fc9b_5d81e8704e057700aee12acc/scale_6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0234" y="747393"/>
            <a:ext cx="5188649" cy="51886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5980" y="3984713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Курсы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1816" y="5739631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829418035"/>
      </p:ext>
    </p:extLst>
  </p:cSld>
  <p:clrMapOvr>
    <a:masterClrMapping/>
  </p:clrMapOvr>
  <p:transition spd="slow" advTm="60000">
    <p:fade/>
  </p:transition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675</Words>
  <Application>Microsoft Macintosh PowerPoint</Application>
  <PresentationFormat>Произвольный</PresentationFormat>
  <Paragraphs>133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tf02787940</vt:lpstr>
      <vt:lpstr>Презентация PowerPoint</vt:lpstr>
      <vt:lpstr>Преимущества обучения в НШФ ЮФУ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2017-03-15T07:00:21Z</dcterms:created>
  <dcterms:modified xsi:type="dcterms:W3CDTF">2020-11-20T11:29:48Z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