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783-3604-4B8C-BAC4-E8591498025C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8D8-07B5-4D1C-8CB7-BE6E3592E28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783-3604-4B8C-BAC4-E8591498025C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8D8-07B5-4D1C-8CB7-BE6E3592E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783-3604-4B8C-BAC4-E8591498025C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8D8-07B5-4D1C-8CB7-BE6E3592E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783-3604-4B8C-BAC4-E8591498025C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8D8-07B5-4D1C-8CB7-BE6E3592E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783-3604-4B8C-BAC4-E8591498025C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8D8-07B5-4D1C-8CB7-BE6E3592E28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783-3604-4B8C-BAC4-E8591498025C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8D8-07B5-4D1C-8CB7-BE6E3592E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783-3604-4B8C-BAC4-E8591498025C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8D8-07B5-4D1C-8CB7-BE6E3592E28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783-3604-4B8C-BAC4-E8591498025C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8D8-07B5-4D1C-8CB7-BE6E3592E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783-3604-4B8C-BAC4-E8591498025C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8D8-07B5-4D1C-8CB7-BE6E3592E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783-3604-4B8C-BAC4-E8591498025C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8D8-07B5-4D1C-8CB7-BE6E3592E28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D783-3604-4B8C-BAC4-E8591498025C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8D8-07B5-4D1C-8CB7-BE6E3592E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C6D783-3604-4B8C-BAC4-E8591498025C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5C988D8-07B5-4D1C-8CB7-BE6E3592E2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skills.ru/nashi-proektyi/chempionatyi/mezhvuzovskie-chempionatyi/mezhvuz/o-chempionate.html" TargetMode="External"/><Relationship Id="rId2" Type="http://schemas.openxmlformats.org/officeDocument/2006/relationships/hyperlink" Target="https://worldskills.ru/o-nas/dvizhenie-worldskills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848600" cy="22460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Проектирование основной профессиональной образовательной программы подготовки учителя младших классов в соответствии со стандартами </a:t>
            </a:r>
            <a:r>
              <a:rPr lang="en-US" sz="2400" b="1" dirty="0" err="1"/>
              <a:t>Worldskills</a:t>
            </a:r>
            <a:r>
              <a:rPr lang="en-US" sz="2400" b="1" dirty="0"/>
              <a:t> Russia</a:t>
            </a:r>
            <a:br>
              <a:rPr lang="en-US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570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628800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БЛАГОДАРЮ ЗА ВНИМАНИЕ!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Национальная система квалификаций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Профессиональные стандарты</a:t>
            </a:r>
          </a:p>
          <a:p>
            <a:r>
              <a:rPr lang="ru-RU" dirty="0" smtClean="0"/>
              <a:t>Профессиональное образование</a:t>
            </a:r>
          </a:p>
          <a:p>
            <a:r>
              <a:rPr lang="ru-RU" dirty="0" smtClean="0"/>
              <a:t>Профессионально-общественная аккредитация</a:t>
            </a:r>
          </a:p>
          <a:p>
            <a:r>
              <a:rPr lang="ru-RU" dirty="0" smtClean="0"/>
              <a:t>Независимая оценка квалификации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6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/>
              <a:t>СОДЕРЖАНИЕ ОСНОВНОЙ ПРОФЕССИОНАЛЬНОЙ ОБРАЗОВАТЕЛЬНОЙ ПРОГРАММЫ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6689" y="1191707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ОБЩИЕ </a:t>
            </a:r>
            <a:r>
              <a:rPr lang="ru-RU" dirty="0"/>
              <a:t>ПОЛОЖЕНИЯ</a:t>
            </a:r>
            <a:endParaRPr lang="ru-RU" sz="1200" dirty="0"/>
          </a:p>
          <a:p>
            <a:pPr lvl="0"/>
            <a:r>
              <a:rPr lang="ru-RU" dirty="0" smtClean="0"/>
              <a:t>ХАРАКТЕРИСТИКА </a:t>
            </a:r>
            <a:r>
              <a:rPr lang="ru-RU" dirty="0"/>
              <a:t>ПРОФЕССИОНАЛЬНОЙ ДЕЯТЕЛЬНОСТИ ВЫПУСКНИКОВ</a:t>
            </a:r>
            <a:endParaRPr lang="ru-RU" sz="1200" dirty="0"/>
          </a:p>
          <a:p>
            <a:pPr lvl="1"/>
            <a:r>
              <a:rPr lang="ru-RU" dirty="0"/>
              <a:t>Общее описание профессиональной деятельности выпускников</a:t>
            </a:r>
            <a:endParaRPr lang="ru-RU" sz="1200" dirty="0"/>
          </a:p>
          <a:p>
            <a:pPr lvl="1"/>
            <a:r>
              <a:rPr lang="ru-RU" dirty="0"/>
              <a:t>Типы задач профессиональной деятельности выпускников</a:t>
            </a:r>
            <a:endParaRPr lang="ru-RU" sz="1200" dirty="0"/>
          </a:p>
          <a:p>
            <a:pPr lvl="1"/>
            <a:r>
              <a:rPr lang="ru-RU" dirty="0"/>
              <a:t>Задачи профессиональной деятельности</a:t>
            </a:r>
            <a:endParaRPr lang="ru-RU" sz="1200" dirty="0"/>
          </a:p>
          <a:p>
            <a:pPr lvl="1"/>
            <a:r>
              <a:rPr lang="ru-RU" dirty="0"/>
              <a:t>Объекты профессиональной деятельности выпускников </a:t>
            </a:r>
            <a:endParaRPr lang="ru-RU" sz="1200" dirty="0"/>
          </a:p>
          <a:p>
            <a:pPr lvl="0"/>
            <a:r>
              <a:rPr lang="ru-RU" dirty="0" smtClean="0"/>
              <a:t>ОБЩАЯ </a:t>
            </a:r>
            <a:r>
              <a:rPr lang="ru-RU" dirty="0"/>
              <a:t>ХАРАКТЕРИСТИКА ОБРАЗОВАТЕЛЬНОЙ ПРОГРАММЫ</a:t>
            </a:r>
            <a:endParaRPr lang="ru-RU" sz="1200" dirty="0"/>
          </a:p>
          <a:p>
            <a:pPr lvl="0"/>
            <a:r>
              <a:rPr lang="ru-RU" dirty="0" smtClean="0"/>
              <a:t>ПЛАНИРУЕМЫЕ </a:t>
            </a:r>
            <a:r>
              <a:rPr lang="ru-RU" dirty="0"/>
              <a:t>РЕЗУЛЬТАТЫ ОСВОЕНИЯ</a:t>
            </a:r>
          </a:p>
          <a:p>
            <a:r>
              <a:rPr lang="ru-RU" dirty="0"/>
              <a:t>ОБРАЗОВАТЕЛЬНОЙ ПРОГРАММЫ</a:t>
            </a:r>
          </a:p>
          <a:p>
            <a:r>
              <a:rPr lang="ru-RU" dirty="0" smtClean="0"/>
              <a:t>Результаты </a:t>
            </a:r>
            <a:r>
              <a:rPr lang="ru-RU" dirty="0"/>
              <a:t>освоения основной профессиональной образовательной программы </a:t>
            </a:r>
          </a:p>
          <a:p>
            <a:r>
              <a:rPr lang="ru-RU" dirty="0" smtClean="0"/>
              <a:t>Универсальные </a:t>
            </a:r>
            <a:r>
              <a:rPr lang="ru-RU" dirty="0"/>
              <a:t>компетенции выпускников и индикаторы их достижения</a:t>
            </a:r>
          </a:p>
          <a:p>
            <a:r>
              <a:rPr lang="ru-RU" dirty="0" smtClean="0"/>
              <a:t>Общепрофессиональные </a:t>
            </a:r>
            <a:r>
              <a:rPr lang="ru-RU" dirty="0"/>
              <a:t>компетенции выпускников и индикаторы их достижения</a:t>
            </a:r>
          </a:p>
          <a:p>
            <a:r>
              <a:rPr lang="ru-RU" dirty="0" smtClean="0"/>
              <a:t>Профессиональные </a:t>
            </a:r>
            <a:r>
              <a:rPr lang="ru-RU" dirty="0"/>
              <a:t>компетенции выпускников и индикаторы их достижения</a:t>
            </a:r>
          </a:p>
          <a:p>
            <a:pPr lvl="0"/>
            <a:r>
              <a:rPr lang="ru-RU" dirty="0"/>
              <a:t>СТРУКТУРА И СОДЕРЖАНИЕ ОПОП</a:t>
            </a:r>
            <a:endParaRPr lang="ru-RU" sz="1200" dirty="0"/>
          </a:p>
          <a:p>
            <a:r>
              <a:rPr lang="ru-RU" dirty="0" smtClean="0"/>
              <a:t> УСЛОВИЯ </a:t>
            </a:r>
            <a:r>
              <a:rPr lang="ru-RU" dirty="0"/>
              <a:t>РЕАЛИЗАЦИИ ОБРАЗОВАТЕЛЬНОЙ ПРОГРАММЫ</a:t>
            </a:r>
            <a:endParaRPr lang="ru-RU" sz="1200" dirty="0"/>
          </a:p>
          <a:p>
            <a:r>
              <a:rPr lang="ru-RU" dirty="0" smtClean="0"/>
              <a:t>ПРИЛОЖЕНИЯ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38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ХАРАКТЕРИСТИКА </a:t>
            </a:r>
            <a:r>
              <a:rPr lang="ru-RU" sz="2400" b="1" dirty="0"/>
              <a:t>ПРОФЕССИОНАЛЬНОЙ ДЕЯТЕЛЬНОСТИ ВЫПУСКНИКА</a:t>
            </a:r>
            <a:br>
              <a:rPr lang="ru-RU" sz="2400" b="1" dirty="0"/>
            </a:b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361865"/>
              </p:ext>
            </p:extLst>
          </p:nvPr>
        </p:nvGraphicFramePr>
        <p:xfrm>
          <a:off x="539553" y="1484784"/>
          <a:ext cx="7920878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7674"/>
                <a:gridCol w="2536602"/>
                <a:gridCol w="2536602"/>
              </a:tblGrid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Профессиональный стандарт «Педагог… начального общего образования…»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ФГОС ВО (3++) бакалавриат по направлению подготовки 44.03.01 Педагогическое образование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Основная профессиональная образовательная программа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Трудовые функции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Типы задач профессиональной деятельности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Характеристика профессиональной деятельности выпускника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86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Трудовые действия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Универсальные компетенции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Общепрофессиональные компетенции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Профессиональные компетенции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Индикаторы компетенций (обобщенные характеристики, уточняющие и раскрывающие формулировку компетенций в виде конкретных действий)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4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137716"/>
              </p:ext>
            </p:extLst>
          </p:nvPr>
        </p:nvGraphicFramePr>
        <p:xfrm>
          <a:off x="323528" y="620688"/>
          <a:ext cx="8280919" cy="5976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1860531"/>
                <a:gridCol w="2014278"/>
                <a:gridCol w="2461894"/>
              </a:tblGrid>
              <a:tr h="527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Обобщенная трудовая функция (ОТФ)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Трудовая функция (ТФ)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Профессиональная компетенция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Индикаторы профессиональной компетенции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 anchor="ctr"/>
                </a:tc>
              </a:tr>
              <a:tr h="1230489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Педагогическая деятельность по проектированию и реализации образовательного процесса в образовательных организациях начального общего образования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Общепедагогическая функция. Обучение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 anchor="ctr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ПК-3 Способен реализовывать основные общеобразовательные программы различных уровней и направленности на основе учета индивидуальных особенностей обучающихся, включая детей с особыми образовательными потребностями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ПК-3.1 Решает педагогические, научно-методические и организационно-управленческие задачи в сфере начального образования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 anchor="ctr"/>
                </a:tc>
              </a:tr>
              <a:tr h="1582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Воспитательная деятельность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ПК-3.2 Организует решение учебно-воспитательных  задач различных видов в соответствии с уровнем познавательного и личностного развития детей младшего школьного возраста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 anchor="ctr"/>
                </a:tc>
              </a:tr>
              <a:tr h="1757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Развивающая деятельность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ПК-3.3 Проектирует и корректирует индивидуальную образовательную траекторию в соответствии с задачами достижения всех видов образовательных результатов в начальной школе 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 anchor="ctr"/>
                </a:tc>
              </a:tr>
              <a:tr h="878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Педагогическая деятельность по реализации программ начального общего образования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ПК-3.4 Разрабатывает и реализует рабочие программы по дисциплинам начальной школы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0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40677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/>
              <a:t>ПК-3 </a:t>
            </a:r>
            <a:r>
              <a:rPr lang="ru-RU" sz="2000" b="1" dirty="0"/>
              <a:t>Способен реализовывать основные общеобразовательные программы различных уровней и направленности на основе учета индивидуальных особенностей обучающихся, включая детей с особыми образовательными потребностями</a:t>
            </a:r>
            <a:br>
              <a:rPr lang="ru-RU" sz="2000" b="1" dirty="0"/>
            </a:b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007486"/>
              </p:ext>
            </p:extLst>
          </p:nvPr>
        </p:nvGraphicFramePr>
        <p:xfrm>
          <a:off x="323528" y="1844824"/>
          <a:ext cx="8424937" cy="4425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2985"/>
                <a:gridCol w="3192985"/>
                <a:gridCol w="2038967"/>
              </a:tblGrid>
              <a:tr h="499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Индикаторы профессиональной компетенции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Дескрипторы (степень сформированности категории)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Оценочное средство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955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86815" algn="l"/>
                        </a:tabLst>
                      </a:pPr>
                      <a:r>
                        <a:rPr lang="ru-RU" sz="1400" dirty="0">
                          <a:effectLst/>
                        </a:rPr>
                        <a:t>ПК-3.1 Решает педагогические, научно-методические и организационно-управленческие задачи в сфере начального образования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Знает: приемы, методы и средства решения педагогических, научно-методических и организационно-управленческих задач в сфере начального образования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Устный опрос, коллоквиум, тест и т.д.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Компьютерное тестирование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8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Умеет: решать типичные педагогические, научно-методические и организационно-управленческие задачи в сфере начального образования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Проектная деятельность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8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Владеет навыком решения усложненных педагогических, научно-методических и организационно-управленческих задач в сфере начального образования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Кейс-задача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6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5104124" y="4552806"/>
            <a:ext cx="2664296" cy="11996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71600" y="4552806"/>
            <a:ext cx="2529608" cy="1292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Независимая </a:t>
            </a:r>
            <a:r>
              <a:rPr lang="ru-RU" sz="3200" b="1" dirty="0"/>
              <a:t>оценка </a:t>
            </a:r>
            <a:r>
              <a:rPr lang="ru-RU" sz="3200" b="1" dirty="0" smtClean="0"/>
              <a:t>квалификации</a:t>
            </a:r>
            <a:br>
              <a:rPr lang="ru-RU" sz="3200" b="1" dirty="0" smtClean="0"/>
            </a:br>
            <a:r>
              <a:rPr lang="en-US" sz="3200" u="sng" dirty="0">
                <a:hlinkClick r:id="rId2"/>
              </a:rPr>
              <a:t>https://worldskills.ru/o-nas/dvizhenie-worldskills</a:t>
            </a:r>
            <a:endParaRPr lang="ru-RU" sz="32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745468" y="1844824"/>
            <a:ext cx="2880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228184" y="1772816"/>
            <a:ext cx="2880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8256" y="2900820"/>
            <a:ext cx="252960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Чемпионаты </a:t>
            </a:r>
            <a:r>
              <a:rPr lang="en-US" dirty="0" smtClean="0"/>
              <a:t>WSR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6056" y="2900820"/>
            <a:ext cx="2664296" cy="11996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Демонстрационный экзамен по стандартам </a:t>
            </a:r>
            <a:r>
              <a:rPr lang="en-US" dirty="0"/>
              <a:t>WSR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479715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Региональный (отборочный)</a:t>
            </a:r>
          </a:p>
          <a:p>
            <a:pPr algn="ctr"/>
            <a:r>
              <a:rPr lang="ru-RU" dirty="0" smtClean="0"/>
              <a:t>Межвузовский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2033500" y="4100509"/>
            <a:ext cx="234244" cy="4086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215130" y="4156791"/>
            <a:ext cx="301086" cy="4086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220072" y="457916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Промежуточная</a:t>
            </a:r>
          </a:p>
          <a:p>
            <a:pPr algn="ctr"/>
            <a:r>
              <a:rPr lang="ru-RU" dirty="0" smtClean="0"/>
              <a:t>Итоговая аттестация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27334" y="5644136"/>
            <a:ext cx="77491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https</a:t>
            </a:r>
            <a:r>
              <a:rPr lang="ru-RU" u="sng" dirty="0">
                <a:hlinkClick r:id="rId3"/>
              </a:rPr>
              <a:t>://worldskills.ru/nashi-proektyi/chempionatyi/mezhvuzovskie-chempionatyi/mezhvuz/o-chempionate.html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3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Компетенция </a:t>
            </a:r>
            <a:br>
              <a:rPr lang="ru-RU" dirty="0" smtClean="0"/>
            </a:br>
            <a:r>
              <a:rPr lang="ru-RU" dirty="0" smtClean="0"/>
              <a:t>«Преподавание в младших классах»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Модуль А. Общекультурное развитие</a:t>
            </a:r>
            <a:endParaRPr lang="ru-RU" dirty="0"/>
          </a:p>
          <a:p>
            <a:r>
              <a:rPr lang="ru-RU" dirty="0"/>
              <a:t>Задание 1. Подготовка и проведение виртуальной экскурсии.</a:t>
            </a:r>
          </a:p>
          <a:p>
            <a:pPr marL="0" indent="0">
              <a:buNone/>
            </a:pPr>
            <a:r>
              <a:rPr lang="ru-RU" b="1" dirty="0"/>
              <a:t>Модуль В. Общепрофессиональное развитие</a:t>
            </a:r>
            <a:endParaRPr lang="ru-RU" dirty="0"/>
          </a:p>
          <a:p>
            <a:r>
              <a:rPr lang="ru-RU" dirty="0"/>
              <a:t>Задание 1. Подготовка и проведение фрагмента урока (этап </a:t>
            </a:r>
            <a:r>
              <a:rPr lang="ru-RU" dirty="0" smtClean="0"/>
              <a:t>открытия нового </a:t>
            </a:r>
            <a:r>
              <a:rPr lang="ru-RU" dirty="0"/>
              <a:t>знания) в начальных классах по одному из учебных предметов.</a:t>
            </a:r>
          </a:p>
          <a:p>
            <a:r>
              <a:rPr lang="ru-RU" dirty="0"/>
              <a:t>Задание 2. Разработка  и  проведение  внеурочного  занятия  c</a:t>
            </a:r>
          </a:p>
          <a:p>
            <a:pPr marL="0" indent="0">
              <a:buNone/>
            </a:pPr>
            <a:r>
              <a:rPr lang="ru-RU" dirty="0"/>
              <a:t>использованием интерактивного оборудования.</a:t>
            </a:r>
          </a:p>
          <a:p>
            <a:pPr marL="0" indent="0">
              <a:buNone/>
            </a:pPr>
            <a:r>
              <a:rPr lang="ru-RU" b="1" dirty="0"/>
              <a:t>Модуль  С.  Взаимодействие  с  родителями  и  </a:t>
            </a:r>
            <a:r>
              <a:rPr lang="ru-RU" b="1" dirty="0" smtClean="0"/>
              <a:t>сотрудниками образовательного </a:t>
            </a:r>
            <a:r>
              <a:rPr lang="ru-RU" b="1" dirty="0"/>
              <a:t>учреждения</a:t>
            </a:r>
            <a:r>
              <a:rPr lang="ru-RU" dirty="0"/>
              <a:t>.</a:t>
            </a:r>
          </a:p>
          <a:p>
            <a:r>
              <a:rPr lang="ru-RU" dirty="0"/>
              <a:t>Задание 1. Подготовка и проведение обучающего интерактива по</a:t>
            </a:r>
          </a:p>
          <a:p>
            <a:pPr marL="0" indent="0">
              <a:buNone/>
            </a:pPr>
            <a:r>
              <a:rPr lang="ru-RU" dirty="0"/>
              <a:t>решению ситуативной педагогической задачи.</a:t>
            </a:r>
          </a:p>
          <a:p>
            <a:pPr marL="0" indent="0">
              <a:buNone/>
            </a:pPr>
            <a:r>
              <a:rPr lang="ru-RU" b="1" dirty="0"/>
              <a:t>Модуль D. Саморазвитие и самообразование</a:t>
            </a:r>
            <a:endParaRPr lang="ru-RU" dirty="0"/>
          </a:p>
          <a:p>
            <a:r>
              <a:rPr lang="ru-RU" dirty="0"/>
              <a:t>Задание 1. Подготовка и размещение материала </a:t>
            </a:r>
            <a:r>
              <a:rPr lang="ru-RU" dirty="0" smtClean="0"/>
              <a:t>для персонального сайта учителя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36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6740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Основная профессиональная образовательная программа, разработанная на кафедре начального образования ЮФУ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r>
              <a:rPr lang="ru-RU" dirty="0" smtClean="0"/>
              <a:t>Соответствует профессиональным стандартам и ФГОС ВО 3++</a:t>
            </a:r>
          </a:p>
          <a:p>
            <a:r>
              <a:rPr lang="ru-RU" dirty="0" smtClean="0"/>
              <a:t>Отражена система оценки уровня сформированности компетенции и результатов обучения</a:t>
            </a:r>
          </a:p>
          <a:p>
            <a:r>
              <a:rPr lang="ru-RU" dirty="0" smtClean="0"/>
              <a:t>Внедрены современные механизмы независимой оценки квалификации учителя начальных классов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76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80</TotalTime>
  <Words>553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Проектирование основной профессиональной образовательной программы подготовки учителя младших классов в соответствии со стандартами Worldskills Russia </vt:lpstr>
      <vt:lpstr>Национальная система квалификаций</vt:lpstr>
      <vt:lpstr>СОДЕРЖАНИЕ ОСНОВНОЙ ПРОФЕССИОНАЛЬНОЙ ОБРАЗОВАТЕЛЬНОЙ ПРОГРАММЫ </vt:lpstr>
      <vt:lpstr> ХАРАКТЕРИСТИКА ПРОФЕССИОНАЛЬНОЙ ДЕЯТЕЛЬНОСТИ ВЫПУСКНИКА </vt:lpstr>
      <vt:lpstr>Презентация PowerPoint</vt:lpstr>
      <vt:lpstr>ПК-3 Способен реализовывать основные общеобразовательные программы различных уровней и направленности на основе учета индивидуальных особенностей обучающихся, включая детей с особыми образовательными потребностями </vt:lpstr>
      <vt:lpstr>Независимая оценка квалификации https://worldskills.ru/o-nas/dvizhenie-worldskills</vt:lpstr>
      <vt:lpstr>Компетенция  «Преподавание в младших классах»</vt:lpstr>
      <vt:lpstr>Основная профессиональная образовательная программа, разработанная на кафедре начального образования ЮФУ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основной профессиональной образовательной программы подготовки учителя младших классов в соответствии со стандартами Worldskills Russia</dc:title>
  <dc:creator>matrix</dc:creator>
  <cp:lastModifiedBy>matrix</cp:lastModifiedBy>
  <cp:revision>11</cp:revision>
  <dcterms:created xsi:type="dcterms:W3CDTF">2019-03-21T20:15:04Z</dcterms:created>
  <dcterms:modified xsi:type="dcterms:W3CDTF">2019-03-28T18:16:24Z</dcterms:modified>
</cp:coreProperties>
</file>